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894" r:id="rId1"/>
  </p:sldMasterIdLst>
  <p:notesMasterIdLst>
    <p:notesMasterId r:id="rId10"/>
  </p:notesMasterIdLst>
  <p:handoutMasterIdLst>
    <p:handoutMasterId r:id="rId11"/>
  </p:handoutMasterIdLst>
  <p:sldIdLst>
    <p:sldId id="384" r:id="rId2"/>
    <p:sldId id="374" r:id="rId3"/>
    <p:sldId id="385" r:id="rId4"/>
    <p:sldId id="258" r:id="rId5"/>
    <p:sldId id="264" r:id="rId6"/>
    <p:sldId id="266" r:id="rId7"/>
    <p:sldId id="386" r:id="rId8"/>
    <p:sldId id="382" r:id="rId9"/>
  </p:sldIdLst>
  <p:sldSz cx="12801600" cy="9601200" type="A3"/>
  <p:notesSz cx="14663738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1pPr>
    <a:lvl2pPr marL="374650" indent="1588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2pPr>
    <a:lvl3pPr marL="754063" indent="1588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3pPr>
    <a:lvl4pPr marL="1131888" indent="1588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4pPr>
    <a:lvl5pPr marL="1511300" indent="1588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009999"/>
    <a:srgbClr val="33CCCC"/>
    <a:srgbClr val="920000"/>
    <a:srgbClr val="DF3BC8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2292" y="78"/>
      </p:cViewPr>
      <p:guideLst>
        <p:guide orient="horz" pos="3024"/>
        <p:guide pos="4032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6354881" cy="5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040" tIns="71022" rIns="142040" bIns="71022" numCol="1" anchor="t" anchorCtr="0" compatLnSpc="1">
            <a:prstTxWarp prst="textNoShape">
              <a:avLst/>
            </a:prstTxWarp>
          </a:bodyPr>
          <a:lstStyle>
            <a:lvl1pPr defTabSz="1419141">
              <a:defRPr sz="1900"/>
            </a:lvl1pPr>
          </a:lstStyle>
          <a:p>
            <a:endParaRPr lang="fr-FR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8308858" y="2"/>
            <a:ext cx="6354881" cy="5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040" tIns="71022" rIns="142040" bIns="71022" numCol="1" anchor="t" anchorCtr="0" compatLnSpc="1">
            <a:prstTxWarp prst="textNoShape">
              <a:avLst/>
            </a:prstTxWarp>
          </a:bodyPr>
          <a:lstStyle>
            <a:lvl1pPr algn="r" defTabSz="1419141">
              <a:defRPr sz="1900"/>
            </a:lvl1pPr>
          </a:lstStyle>
          <a:p>
            <a:endParaRPr lang="fr-FR"/>
          </a:p>
        </p:txBody>
      </p:sp>
      <p:sp>
        <p:nvSpPr>
          <p:cNvPr id="512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665025"/>
            <a:ext cx="6354881" cy="5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040" tIns="71022" rIns="142040" bIns="71022" numCol="1" anchor="b" anchorCtr="0" compatLnSpc="1">
            <a:prstTxWarp prst="textNoShape">
              <a:avLst/>
            </a:prstTxWarp>
          </a:bodyPr>
          <a:lstStyle>
            <a:lvl1pPr defTabSz="1419141">
              <a:defRPr sz="1900"/>
            </a:lvl1pPr>
          </a:lstStyle>
          <a:p>
            <a:endParaRPr lang="fr-FR"/>
          </a:p>
        </p:txBody>
      </p:sp>
      <p:sp>
        <p:nvSpPr>
          <p:cNvPr id="512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8308858" y="9665025"/>
            <a:ext cx="6354881" cy="5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040" tIns="71022" rIns="142040" bIns="71022" numCol="1" anchor="b" anchorCtr="0" compatLnSpc="1">
            <a:prstTxWarp prst="textNoShape">
              <a:avLst/>
            </a:prstTxWarp>
          </a:bodyPr>
          <a:lstStyle>
            <a:lvl1pPr algn="r" defTabSz="1419141">
              <a:defRPr sz="1900"/>
            </a:lvl1pPr>
          </a:lstStyle>
          <a:p>
            <a:fld id="{2228534A-350F-F24A-9B69-BCBD75991C0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992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54612" cy="512058"/>
          </a:xfrm>
          <a:prstGeom prst="rect">
            <a:avLst/>
          </a:prstGeom>
        </p:spPr>
        <p:txBody>
          <a:bodyPr vert="horz" lIns="93694" tIns="46848" rIns="93694" bIns="4684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8305888" y="0"/>
            <a:ext cx="6354610" cy="512058"/>
          </a:xfrm>
          <a:prstGeom prst="rect">
            <a:avLst/>
          </a:prstGeom>
        </p:spPr>
        <p:txBody>
          <a:bodyPr vert="horz" lIns="93694" tIns="46848" rIns="93694" bIns="46848" rtlCol="0"/>
          <a:lstStyle>
            <a:lvl1pPr algn="r">
              <a:defRPr sz="1300"/>
            </a:lvl1pPr>
          </a:lstStyle>
          <a:p>
            <a:fld id="{BDEEDDF6-AD74-564F-A20D-17C5A234FE61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73613" y="766763"/>
            <a:ext cx="5116512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94" tIns="46848" rIns="93694" bIns="4684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466699" y="4862096"/>
            <a:ext cx="11730342" cy="4605249"/>
          </a:xfrm>
          <a:prstGeom prst="rect">
            <a:avLst/>
          </a:prstGeom>
        </p:spPr>
        <p:txBody>
          <a:bodyPr vert="horz" lIns="93694" tIns="46848" rIns="93694" bIns="468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0919"/>
            <a:ext cx="6354612" cy="512058"/>
          </a:xfrm>
          <a:prstGeom prst="rect">
            <a:avLst/>
          </a:prstGeom>
        </p:spPr>
        <p:txBody>
          <a:bodyPr vert="horz" lIns="93694" tIns="46848" rIns="93694" bIns="4684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8305888" y="9720919"/>
            <a:ext cx="6354610" cy="512058"/>
          </a:xfrm>
          <a:prstGeom prst="rect">
            <a:avLst/>
          </a:prstGeom>
        </p:spPr>
        <p:txBody>
          <a:bodyPr vert="horz" lIns="93694" tIns="46848" rIns="93694" bIns="46848" rtlCol="0" anchor="b"/>
          <a:lstStyle>
            <a:lvl1pPr algn="r">
              <a:defRPr sz="1300"/>
            </a:lvl1pPr>
          </a:lstStyle>
          <a:p>
            <a:fld id="{4CA6066E-BF90-884E-AFC4-2D0BF8C2C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9878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9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9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9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9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9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9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4CFAD-0C4D-EB46-89E6-45A10502F1D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292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F8FFB-60E3-4143-8F3B-90DCB5B911E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0FE8F-EDEB-D640-8E4F-8E296223B3D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830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49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9DE93-11DC-5B45-A7AA-825ECA6CDB5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884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1238" y="6169660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11238" y="4069398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999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99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99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99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99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99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99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99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DF115-770E-634F-A3C3-517C65F2EA35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64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DB528-043F-804C-BA2A-391BC9DD128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33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40081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998" indent="0">
              <a:buNone/>
              <a:defRPr sz="2800" b="1"/>
            </a:lvl2pPr>
            <a:lvl3pPr marL="1279996" indent="0">
              <a:buNone/>
              <a:defRPr sz="2500" b="1"/>
            </a:lvl3pPr>
            <a:lvl4pPr marL="1919994" indent="0">
              <a:buNone/>
              <a:defRPr sz="2200" b="1"/>
            </a:lvl4pPr>
            <a:lvl5pPr marL="2559992" indent="0">
              <a:buNone/>
              <a:defRPr sz="2200" b="1"/>
            </a:lvl5pPr>
            <a:lvl6pPr marL="3199989" indent="0">
              <a:buNone/>
              <a:defRPr sz="2200" b="1"/>
            </a:lvl6pPr>
            <a:lvl7pPr marL="3839987" indent="0">
              <a:buNone/>
              <a:defRPr sz="2200" b="1"/>
            </a:lvl7pPr>
            <a:lvl8pPr marL="4479985" indent="0">
              <a:buNone/>
              <a:defRPr sz="2200" b="1"/>
            </a:lvl8pPr>
            <a:lvl9pPr marL="5119982" indent="0">
              <a:buNone/>
              <a:defRPr sz="2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0081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998" indent="0">
              <a:buNone/>
              <a:defRPr sz="2800" b="1"/>
            </a:lvl2pPr>
            <a:lvl3pPr marL="1279996" indent="0">
              <a:buNone/>
              <a:defRPr sz="2500" b="1"/>
            </a:lvl3pPr>
            <a:lvl4pPr marL="1919994" indent="0">
              <a:buNone/>
              <a:defRPr sz="2200" b="1"/>
            </a:lvl4pPr>
            <a:lvl5pPr marL="2559992" indent="0">
              <a:buNone/>
              <a:defRPr sz="2200" b="1"/>
            </a:lvl5pPr>
            <a:lvl6pPr marL="3199989" indent="0">
              <a:buNone/>
              <a:defRPr sz="2200" b="1"/>
            </a:lvl6pPr>
            <a:lvl7pPr marL="3839987" indent="0">
              <a:buNone/>
              <a:defRPr sz="2200" b="1"/>
            </a:lvl7pPr>
            <a:lvl8pPr marL="4479985" indent="0">
              <a:buNone/>
              <a:defRPr sz="2200" b="1"/>
            </a:lvl8pPr>
            <a:lvl9pPr marL="5119982" indent="0">
              <a:buNone/>
              <a:defRPr sz="2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1D353-24F6-6C42-A723-7FE910ECE91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62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01ED5-0C5E-0C4A-9121-B2D7C210C0B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02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F1C3A-8A17-1B4C-B00E-8E7EF48A05D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71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39998" indent="0">
              <a:buNone/>
              <a:defRPr sz="1700"/>
            </a:lvl2pPr>
            <a:lvl3pPr marL="1279996" indent="0">
              <a:buNone/>
              <a:defRPr sz="1400"/>
            </a:lvl3pPr>
            <a:lvl4pPr marL="1919994" indent="0">
              <a:buNone/>
              <a:defRPr sz="1200"/>
            </a:lvl4pPr>
            <a:lvl5pPr marL="2559992" indent="0">
              <a:buNone/>
              <a:defRPr sz="1200"/>
            </a:lvl5pPr>
            <a:lvl6pPr marL="3199989" indent="0">
              <a:buNone/>
              <a:defRPr sz="1200"/>
            </a:lvl6pPr>
            <a:lvl7pPr marL="3839987" indent="0">
              <a:buNone/>
              <a:defRPr sz="1200"/>
            </a:lvl7pPr>
            <a:lvl8pPr marL="4479985" indent="0">
              <a:buNone/>
              <a:defRPr sz="1200"/>
            </a:lvl8pPr>
            <a:lvl9pPr marL="5119982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E5A81-ADAC-3442-8C90-022BC42D257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57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 rtlCol="0">
            <a:normAutofit/>
          </a:bodyPr>
          <a:lstStyle>
            <a:lvl1pPr marL="0" indent="0">
              <a:buNone/>
              <a:defRPr sz="4500"/>
            </a:lvl1pPr>
            <a:lvl2pPr marL="639998" indent="0">
              <a:buNone/>
              <a:defRPr sz="3900"/>
            </a:lvl2pPr>
            <a:lvl3pPr marL="1279996" indent="0">
              <a:buNone/>
              <a:defRPr sz="3400"/>
            </a:lvl3pPr>
            <a:lvl4pPr marL="1919994" indent="0">
              <a:buNone/>
              <a:defRPr sz="2800"/>
            </a:lvl4pPr>
            <a:lvl5pPr marL="2559992" indent="0">
              <a:buNone/>
              <a:defRPr sz="2800"/>
            </a:lvl5pPr>
            <a:lvl6pPr marL="3199989" indent="0">
              <a:buNone/>
              <a:defRPr sz="2800"/>
            </a:lvl6pPr>
            <a:lvl7pPr marL="3839987" indent="0">
              <a:buNone/>
              <a:defRPr sz="2800"/>
            </a:lvl7pPr>
            <a:lvl8pPr marL="4479985" indent="0">
              <a:buNone/>
              <a:defRPr sz="2800"/>
            </a:lvl8pPr>
            <a:lvl9pPr marL="5119982" indent="0">
              <a:buNone/>
              <a:defRPr sz="28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39998" indent="0">
              <a:buNone/>
              <a:defRPr sz="1700"/>
            </a:lvl2pPr>
            <a:lvl3pPr marL="1279996" indent="0">
              <a:buNone/>
              <a:defRPr sz="1400"/>
            </a:lvl3pPr>
            <a:lvl4pPr marL="1919994" indent="0">
              <a:buNone/>
              <a:defRPr sz="1200"/>
            </a:lvl4pPr>
            <a:lvl5pPr marL="2559992" indent="0">
              <a:buNone/>
              <a:defRPr sz="1200"/>
            </a:lvl5pPr>
            <a:lvl6pPr marL="3199989" indent="0">
              <a:buNone/>
              <a:defRPr sz="1200"/>
            </a:lvl6pPr>
            <a:lvl7pPr marL="3839987" indent="0">
              <a:buNone/>
              <a:defRPr sz="1200"/>
            </a:lvl7pPr>
            <a:lvl8pPr marL="4479985" indent="0">
              <a:buNone/>
              <a:defRPr sz="1200"/>
            </a:lvl8pPr>
            <a:lvl9pPr marL="5119982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13906-E462-6F46-AC60-4E77312CD1A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091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39763" y="384175"/>
            <a:ext cx="11522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7999" tIns="64000" rIns="127999" bIns="64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39763" y="2239963"/>
            <a:ext cx="11522075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7999" tIns="64000" rIns="127999" bIns="6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39763" y="8899525"/>
            <a:ext cx="2987675" cy="509588"/>
          </a:xfrm>
          <a:prstGeom prst="rect">
            <a:avLst/>
          </a:prstGeom>
        </p:spPr>
        <p:txBody>
          <a:bodyPr vert="horz" wrap="square" lIns="127999" tIns="64000" rIns="127999" bIns="64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898989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373563" y="8899525"/>
            <a:ext cx="4054475" cy="509588"/>
          </a:xfrm>
          <a:prstGeom prst="rect">
            <a:avLst/>
          </a:prstGeom>
        </p:spPr>
        <p:txBody>
          <a:bodyPr vert="horz" wrap="square" lIns="127999" tIns="64000" rIns="127999" bIns="64000" numCol="1" anchor="ctr" anchorCtr="0" compatLnSpc="1">
            <a:prstTxWarp prst="textNoShape">
              <a:avLst/>
            </a:prstTxWarp>
          </a:bodyPr>
          <a:lstStyle>
            <a:lvl1pPr algn="ctr">
              <a:defRPr sz="1700">
                <a:solidFill>
                  <a:srgbClr val="898989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74163" y="8899525"/>
            <a:ext cx="2987675" cy="509588"/>
          </a:xfrm>
          <a:prstGeom prst="rect">
            <a:avLst/>
          </a:prstGeom>
        </p:spPr>
        <p:txBody>
          <a:bodyPr vert="horz" wrap="square" lIns="127999" tIns="64000" rIns="127999" bIns="6400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898989"/>
                </a:solidFill>
              </a:defRPr>
            </a:lvl1pPr>
          </a:lstStyle>
          <a:p>
            <a:fld id="{9A654F9B-E402-5644-8E50-B82C916B03A6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5" r:id="rId1"/>
    <p:sldLayoutId id="2147484896" r:id="rId2"/>
    <p:sldLayoutId id="2147484897" r:id="rId3"/>
    <p:sldLayoutId id="2147484898" r:id="rId4"/>
    <p:sldLayoutId id="2147484899" r:id="rId5"/>
    <p:sldLayoutId id="2147484900" r:id="rId6"/>
    <p:sldLayoutId id="2147484901" r:id="rId7"/>
    <p:sldLayoutId id="2147484902" r:id="rId8"/>
    <p:sldLayoutId id="2147484903" r:id="rId9"/>
    <p:sldLayoutId id="2147484904" r:id="rId10"/>
    <p:sldLayoutId id="2147484905" r:id="rId11"/>
    <p:sldLayoutId id="2147484906" r:id="rId12"/>
  </p:sldLayoutIdLst>
  <p:hf hdr="0" ftr="0" dt="0"/>
  <p:txStyles>
    <p:titleStyle>
      <a:lvl1pPr algn="ctr" defTabSz="1277938" rtl="0" eaLnBrk="0" fontAlgn="base" hangingPunct="0">
        <a:spcBef>
          <a:spcPct val="0"/>
        </a:spcBef>
        <a:spcAft>
          <a:spcPct val="0"/>
        </a:spcAft>
        <a:defRPr sz="6100" kern="1200">
          <a:solidFill>
            <a:schemeClr val="tx1"/>
          </a:solidFill>
          <a:latin typeface="+mj-lt"/>
          <a:ea typeface="ヒラギノ角ゴ Pro W3" pitchFamily="-103" charset="-128"/>
          <a:cs typeface="ヒラギノ角ゴ Pro W3" pitchFamily="-103" charset="-128"/>
        </a:defRPr>
      </a:lvl1pPr>
      <a:lvl2pPr algn="ctr" defTabSz="1277938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2pPr>
      <a:lvl3pPr algn="ctr" defTabSz="1277938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3pPr>
      <a:lvl4pPr algn="ctr" defTabSz="1277938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4pPr>
      <a:lvl5pPr algn="ctr" defTabSz="1277938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5pPr>
      <a:lvl6pPr marL="378607" algn="ctr" defTabSz="1279115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6pPr>
      <a:lvl7pPr marL="757215" algn="ctr" defTabSz="1279115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7pPr>
      <a:lvl8pPr marL="1135822" algn="ctr" defTabSz="1279115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8pPr>
      <a:lvl9pPr marL="1514429" algn="ctr" defTabSz="1279115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9pPr>
    </p:titleStyle>
    <p:bodyStyle>
      <a:lvl1pPr marL="479425" indent="-479425" algn="l" defTabSz="12779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500" kern="1200">
          <a:solidFill>
            <a:schemeClr val="tx1"/>
          </a:solidFill>
          <a:latin typeface="+mn-lt"/>
          <a:ea typeface="ヒラギノ角ゴ Pro W3" pitchFamily="-103" charset="-128"/>
          <a:cs typeface="ヒラギノ角ゴ Pro W3" pitchFamily="-103" charset="-128"/>
        </a:defRPr>
      </a:lvl1pPr>
      <a:lvl2pPr marL="1039813" indent="-398463" algn="l" defTabSz="12779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900" kern="1200">
          <a:solidFill>
            <a:schemeClr val="tx1"/>
          </a:solidFill>
          <a:latin typeface="+mn-lt"/>
          <a:ea typeface="ヒラギノ角ゴ Pro W3" pitchFamily="-103" charset="-128"/>
          <a:cs typeface="ヒラギノ角ゴ Pro W3" charset="0"/>
        </a:defRPr>
      </a:lvl2pPr>
      <a:lvl3pPr marL="1598613" indent="-319088" algn="l" defTabSz="12779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3pPr>
      <a:lvl4pPr marL="2238375" indent="-319088" algn="l" defTabSz="12779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2878138" indent="-319088" algn="l" defTabSz="127793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3519988" indent="-319999" algn="l" defTabSz="1279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986" indent="-319999" algn="l" defTabSz="1279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84" indent="-319999" algn="l" defTabSz="1279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981" indent="-319999" algn="l" defTabSz="1279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7999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98" algn="l" defTabSz="127999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996" algn="l" defTabSz="127999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994" algn="l" defTabSz="127999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992" algn="l" defTabSz="127999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989" algn="l" defTabSz="127999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987" algn="l" defTabSz="127999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985" algn="l" defTabSz="127999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9982" algn="l" defTabSz="127999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892F5E6B-738B-AFEC-C06C-D8DAD1502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22"/>
          <a:stretch/>
        </p:blipFill>
        <p:spPr>
          <a:xfrm rot="16200000">
            <a:off x="-1160146" y="1160144"/>
            <a:ext cx="9601201" cy="728091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EE47F3F-6C80-D12D-9535-40FA078E3B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</a:t>
            </a:fld>
            <a:endParaRPr lang="fr-FR"/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CF04B937-69A6-D388-53B9-21B15B61BCEE}"/>
              </a:ext>
            </a:extLst>
          </p:cNvPr>
          <p:cNvSpPr txBox="1"/>
          <p:nvPr/>
        </p:nvSpPr>
        <p:spPr>
          <a:xfrm>
            <a:off x="7766613" y="219589"/>
            <a:ext cx="4412687" cy="629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Etude de </a:t>
            </a:r>
            <a:r>
              <a:rPr lang="fr-FR" sz="1950" b="1" dirty="0">
                <a:latin typeface="Calibri"/>
                <a:cs typeface="Calibri"/>
              </a:rPr>
              <a:t>faisabilité </a:t>
            </a: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  	</a:t>
            </a:r>
            <a:r>
              <a:rPr lang="fr-FR" sz="1950" dirty="0">
                <a:latin typeface="Calibri"/>
                <a:cs typeface="Calibri"/>
              </a:rPr>
              <a:t> LOTISSEMENT</a:t>
            </a:r>
            <a:endParaRPr lang="fr-FR" sz="195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dirty="0">
                <a:latin typeface="Calibri"/>
                <a:cs typeface="Calibri"/>
              </a:rPr>
              <a:t>			</a:t>
            </a:r>
            <a:endParaRPr sz="195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2953F4F-153B-CF94-BFDC-761DAC7DB184}"/>
              </a:ext>
            </a:extLst>
          </p:cNvPr>
          <p:cNvCxnSpPr>
            <a:cxnSpLocks/>
          </p:cNvCxnSpPr>
          <p:nvPr/>
        </p:nvCxnSpPr>
        <p:spPr>
          <a:xfrm>
            <a:off x="10130960" y="219589"/>
            <a:ext cx="0" cy="6296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>
            <a:extLst>
              <a:ext uri="{FF2B5EF4-FFF2-40B4-BE49-F238E27FC236}">
                <a16:creationId xmlns:a16="http://schemas.microsoft.com/office/drawing/2014/main" id="{CF389562-F0C8-BFB1-204A-6915826DF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613" y="3772792"/>
            <a:ext cx="4507595" cy="26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12" tIns="37856" rIns="75712" bIns="3785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fr-FR" sz="1200" dirty="0">
                <a:cs typeface="Arial" charset="0"/>
              </a:rPr>
              <a:t>Création d’un lotissement</a:t>
            </a:r>
          </a:p>
        </p:txBody>
      </p:sp>
      <p:sp>
        <p:nvSpPr>
          <p:cNvPr id="6" name="ZoneTexte 6">
            <a:extLst>
              <a:ext uri="{FF2B5EF4-FFF2-40B4-BE49-F238E27FC236}">
                <a16:creationId xmlns:a16="http://schemas.microsoft.com/office/drawing/2014/main" id="{2E3AED88-2541-AE70-D0F2-31BC705DF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614" y="2698015"/>
            <a:ext cx="49954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spc="600" dirty="0">
                <a:latin typeface="+mn-lt"/>
                <a:ea typeface="Tahoma" pitchFamily="34" charset="0"/>
                <a:cs typeface="Tahoma" pitchFamily="34" charset="0"/>
              </a:rPr>
              <a:t>FRANCE </a:t>
            </a:r>
          </a:p>
          <a:p>
            <a:pPr eaLnBrk="1" hangingPunct="1"/>
            <a:r>
              <a:rPr lang="fr-FR" sz="1400" b="1" spc="600" dirty="0">
                <a:latin typeface="+mn-lt"/>
                <a:ea typeface="Tahoma" pitchFamily="34" charset="0"/>
                <a:cs typeface="Tahoma" pitchFamily="34" charset="0"/>
              </a:rPr>
              <a:t>Isère(13</a:t>
            </a:r>
            <a:r>
              <a:rPr lang="fr-FR" b="1" spc="600" dirty="0">
                <a:latin typeface="+mn-lt"/>
                <a:ea typeface="Tahoma" pitchFamily="34" charset="0"/>
                <a:cs typeface="Tahom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2427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ED3A294-F8C8-0A22-7E47-09FBBE993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55" b="10334"/>
          <a:stretch/>
        </p:blipFill>
        <p:spPr>
          <a:xfrm>
            <a:off x="0" y="1"/>
            <a:ext cx="12801600" cy="9601200"/>
          </a:xfrm>
          <a:prstGeom prst="rect">
            <a:avLst/>
          </a:prstGeom>
        </p:spPr>
      </p:pic>
      <p:sp>
        <p:nvSpPr>
          <p:cNvPr id="6" name="AutoShape 6" descr="https://mail.google.com/mail/u/0?ui=2&amp;ik=cbfef99dbf&amp;attid=0.1.1&amp;permmsgid=msg-f:1618189199529140535&amp;th=1674f680e14ee137&amp;view=fimg&amp;sz=s0-l75-ft&amp;attbid=ANGjdJ_PiU5jo-gSlnNCg2NQPmuiKckAVntsstb2N4P7SY3V8u8WwiX5jRnm-JJXqqWNLIgzlDxWlqOeK7i9LpBUtNEYjDPmx7nLqL0EJ0_f0UorF0hoAFhbrZvwRzQ&amp;disp=emb">
            <a:extLst>
              <a:ext uri="{FF2B5EF4-FFF2-40B4-BE49-F238E27FC236}">
                <a16:creationId xmlns:a16="http://schemas.microsoft.com/office/drawing/2014/main" id="{AA3E889F-EBBF-75DD-7BCF-BC6D5D3027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id="{9FCFD983-492D-5787-5EEC-AEA494D0B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4" y="7466785"/>
            <a:ext cx="49954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spc="600" dirty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Un site remarquable</a:t>
            </a:r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35F85710-794F-B1E6-ED25-B611BBF2733B}"/>
              </a:ext>
            </a:extLst>
          </p:cNvPr>
          <p:cNvSpPr txBox="1"/>
          <p:nvPr/>
        </p:nvSpPr>
        <p:spPr>
          <a:xfrm>
            <a:off x="7766613" y="219589"/>
            <a:ext cx="4412687" cy="629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b="1" dirty="0">
                <a:solidFill>
                  <a:schemeClr val="bg1"/>
                </a:solidFill>
                <a:latin typeface="Calibri"/>
                <a:cs typeface="Calibri"/>
              </a:rPr>
              <a:t>Etude de faisabilité   	</a:t>
            </a:r>
            <a:r>
              <a:rPr lang="fr-FR" sz="1950" dirty="0">
                <a:solidFill>
                  <a:schemeClr val="bg1"/>
                </a:solidFill>
                <a:latin typeface="Calibri"/>
                <a:cs typeface="Calibri"/>
              </a:rPr>
              <a:t> LOTISSEMENT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dirty="0">
                <a:solidFill>
                  <a:schemeClr val="bg1"/>
                </a:solidFill>
                <a:latin typeface="Calibri"/>
                <a:cs typeface="Calibri"/>
              </a:rPr>
              <a:t>			</a:t>
            </a:r>
            <a:endParaRPr sz="195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001DF7C-A0AC-2D04-857F-6B198F5047C5}"/>
              </a:ext>
            </a:extLst>
          </p:cNvPr>
          <p:cNvCxnSpPr>
            <a:cxnSpLocks/>
          </p:cNvCxnSpPr>
          <p:nvPr/>
        </p:nvCxnSpPr>
        <p:spPr>
          <a:xfrm>
            <a:off x="10130960" y="219589"/>
            <a:ext cx="0" cy="6296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118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3">
            <a:extLst>
              <a:ext uri="{FF2B5EF4-FFF2-40B4-BE49-F238E27FC236}">
                <a16:creationId xmlns:a16="http://schemas.microsoft.com/office/drawing/2014/main" id="{557091DF-2A93-78D2-FCFB-32D33EE2CDED}"/>
              </a:ext>
            </a:extLst>
          </p:cNvPr>
          <p:cNvSpPr txBox="1"/>
          <p:nvPr/>
        </p:nvSpPr>
        <p:spPr>
          <a:xfrm>
            <a:off x="7766613" y="219589"/>
            <a:ext cx="4412687" cy="629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Etude de </a:t>
            </a:r>
            <a:r>
              <a:rPr lang="fr-FR" sz="1950" b="1" dirty="0">
                <a:latin typeface="Calibri"/>
                <a:cs typeface="Calibri"/>
              </a:rPr>
              <a:t>faisabilité </a:t>
            </a: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  	</a:t>
            </a:r>
            <a:r>
              <a:rPr lang="fr-FR" sz="1950" dirty="0">
                <a:latin typeface="Calibri"/>
                <a:cs typeface="Calibri"/>
              </a:rPr>
              <a:t> LOTISSEMENT</a:t>
            </a:r>
            <a:endParaRPr lang="fr-FR" sz="195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dirty="0">
                <a:latin typeface="Calibri"/>
                <a:cs typeface="Calibri"/>
              </a:rPr>
              <a:t>			</a:t>
            </a:r>
            <a:endParaRPr sz="195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DF32DAC-313F-4982-F1A7-D90BECD75DB6}"/>
              </a:ext>
            </a:extLst>
          </p:cNvPr>
          <p:cNvCxnSpPr>
            <a:cxnSpLocks/>
          </p:cNvCxnSpPr>
          <p:nvPr/>
        </p:nvCxnSpPr>
        <p:spPr>
          <a:xfrm>
            <a:off x="10130960" y="219589"/>
            <a:ext cx="0" cy="6296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42076324-577A-8ACF-7B31-4D6DE69A2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49" y="867675"/>
            <a:ext cx="7968528" cy="818742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150BA6C-2383-5C58-45F0-22F77097D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5" t="15185" r="24322" b="15000"/>
          <a:stretch/>
        </p:blipFill>
        <p:spPr bwMode="auto">
          <a:xfrm>
            <a:off x="8239819" y="1176621"/>
            <a:ext cx="3534206" cy="290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393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>
            <a:extLst>
              <a:ext uri="{FF2B5EF4-FFF2-40B4-BE49-F238E27FC236}">
                <a16:creationId xmlns:a16="http://schemas.microsoft.com/office/drawing/2014/main" id="{BE0E0BB0-6E06-C07C-17F4-1FADBEBF3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6" r="11989"/>
          <a:stretch/>
        </p:blipFill>
        <p:spPr>
          <a:xfrm>
            <a:off x="5680720" y="2741909"/>
            <a:ext cx="6102901" cy="165369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4DC843F-05A0-9FAD-055A-2152F7563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26" b="17984"/>
          <a:stretch/>
        </p:blipFill>
        <p:spPr>
          <a:xfrm>
            <a:off x="3024336" y="7382062"/>
            <a:ext cx="8705056" cy="190069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616E18C-CA62-E442-C005-E0C8E0293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720" y="912269"/>
            <a:ext cx="6054228" cy="16469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3AB1C5-3BD4-E3D9-4CCD-D84B7425C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424" y="4795535"/>
            <a:ext cx="8705056" cy="1944554"/>
          </a:xfrm>
          <a:prstGeom prst="rect">
            <a:avLst/>
          </a:prstGeom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5680720" y="2297232"/>
            <a:ext cx="504056" cy="2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12" tIns="37856" rIns="75712" bIns="37856">
            <a:spAutoFit/>
          </a:bodyPr>
          <a:lstStyle>
            <a:lvl1pPr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 b="1" dirty="0">
                <a:solidFill>
                  <a:schemeClr val="bg1"/>
                </a:solidFill>
                <a:latin typeface="Calibri" charset="0"/>
              </a:rPr>
              <a:t>VUE 1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088432" y="6393865"/>
            <a:ext cx="504056" cy="2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12" tIns="37856" rIns="75712" bIns="37856">
            <a:spAutoFit/>
          </a:bodyPr>
          <a:lstStyle>
            <a:lvl1pPr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 b="1" dirty="0">
                <a:solidFill>
                  <a:srgbClr val="FFFFFF"/>
                </a:solidFill>
                <a:latin typeface="Calibri" charset="0"/>
              </a:rPr>
              <a:t>VUE 3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864296" y="9261677"/>
            <a:ext cx="504056" cy="2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12" tIns="37856" rIns="75712" bIns="37856">
            <a:spAutoFit/>
          </a:bodyPr>
          <a:lstStyle>
            <a:lvl1pPr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 b="1" dirty="0">
                <a:solidFill>
                  <a:srgbClr val="FFFFFF"/>
                </a:solidFill>
                <a:latin typeface="Calibri" charset="0"/>
              </a:rPr>
              <a:t>VUE 4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5721334" y="4128908"/>
            <a:ext cx="504056" cy="2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12" tIns="37856" rIns="75712" bIns="37856">
            <a:spAutoFit/>
          </a:bodyPr>
          <a:lstStyle>
            <a:lvl1pPr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 b="1" dirty="0">
                <a:solidFill>
                  <a:schemeClr val="bg1"/>
                </a:solidFill>
                <a:latin typeface="Calibri" charset="0"/>
              </a:rPr>
              <a:t>VUE 2</a:t>
            </a: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088432" y="8986153"/>
            <a:ext cx="504056" cy="2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12" tIns="37856" rIns="75712" bIns="37856">
            <a:spAutoFit/>
          </a:bodyPr>
          <a:lstStyle>
            <a:lvl1pPr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 b="1" dirty="0">
                <a:solidFill>
                  <a:srgbClr val="FFFFFF"/>
                </a:solidFill>
                <a:latin typeface="Calibri" charset="0"/>
              </a:rPr>
              <a:t>VUE 4</a:t>
            </a:r>
          </a:p>
        </p:txBody>
      </p:sp>
      <p:sp>
        <p:nvSpPr>
          <p:cNvPr id="2" name="object 13">
            <a:extLst>
              <a:ext uri="{FF2B5EF4-FFF2-40B4-BE49-F238E27FC236}">
                <a16:creationId xmlns:a16="http://schemas.microsoft.com/office/drawing/2014/main" id="{6ACD2C2B-CC7B-AC23-7C9C-5DA51C501A91}"/>
              </a:ext>
            </a:extLst>
          </p:cNvPr>
          <p:cNvSpPr txBox="1"/>
          <p:nvPr/>
        </p:nvSpPr>
        <p:spPr>
          <a:xfrm>
            <a:off x="7766613" y="219589"/>
            <a:ext cx="4412687" cy="629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Etude de </a:t>
            </a:r>
            <a:r>
              <a:rPr lang="fr-FR" sz="1950" b="1" dirty="0">
                <a:latin typeface="Calibri"/>
                <a:cs typeface="Calibri"/>
              </a:rPr>
              <a:t>faisabilité </a:t>
            </a: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  	</a:t>
            </a:r>
            <a:r>
              <a:rPr lang="fr-FR" sz="1950" dirty="0">
                <a:latin typeface="Calibri"/>
                <a:cs typeface="Calibri"/>
              </a:rPr>
              <a:t> LOTISSEMENT</a:t>
            </a:r>
            <a:endParaRPr lang="fr-FR" sz="195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dirty="0">
                <a:latin typeface="Calibri"/>
                <a:cs typeface="Calibri"/>
              </a:rPr>
              <a:t>			</a:t>
            </a:r>
            <a:endParaRPr sz="195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172185F-D5B2-D13A-CF20-07B4DFE9ACBA}"/>
              </a:ext>
            </a:extLst>
          </p:cNvPr>
          <p:cNvCxnSpPr>
            <a:cxnSpLocks/>
          </p:cNvCxnSpPr>
          <p:nvPr/>
        </p:nvCxnSpPr>
        <p:spPr>
          <a:xfrm>
            <a:off x="10130960" y="219589"/>
            <a:ext cx="0" cy="6296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3DF0592D-B081-804D-A7A9-C863624278EF}"/>
              </a:ext>
            </a:extLst>
          </p:cNvPr>
          <p:cNvGrpSpPr/>
          <p:nvPr/>
        </p:nvGrpSpPr>
        <p:grpSpPr>
          <a:xfrm>
            <a:off x="554333" y="887642"/>
            <a:ext cx="4334390" cy="3105847"/>
            <a:chOff x="2152328" y="1128192"/>
            <a:chExt cx="4334390" cy="3105847"/>
          </a:xfrm>
        </p:grpSpPr>
        <p:pic>
          <p:nvPicPr>
            <p:cNvPr id="39" name="Image 38" descr="171129-PLAN REF EDL.pdf">
              <a:extLst>
                <a:ext uri="{FF2B5EF4-FFF2-40B4-BE49-F238E27FC236}">
                  <a16:creationId xmlns:a16="http://schemas.microsoft.com/office/drawing/2014/main" id="{2A9A7C3C-ECB3-D1DD-EB27-67C12C0E8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69" t="6470" r="12159" b="17237"/>
            <a:stretch/>
          </p:blipFill>
          <p:spPr>
            <a:xfrm>
              <a:off x="2152328" y="1128192"/>
              <a:ext cx="4334390" cy="3105847"/>
            </a:xfrm>
            <a:prstGeom prst="rect">
              <a:avLst/>
            </a:prstGeom>
          </p:spPr>
        </p:pic>
        <p:sp>
          <p:nvSpPr>
            <p:cNvPr id="40" name="Triangle isocèle 39">
              <a:extLst>
                <a:ext uri="{FF2B5EF4-FFF2-40B4-BE49-F238E27FC236}">
                  <a16:creationId xmlns:a16="http://schemas.microsoft.com/office/drawing/2014/main" id="{E65C04D3-295C-B0FC-625C-D0061F8320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35838">
              <a:off x="4870476" y="2080195"/>
              <a:ext cx="746830" cy="35591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41" name="Triangle isocèle 40">
              <a:extLst>
                <a:ext uri="{FF2B5EF4-FFF2-40B4-BE49-F238E27FC236}">
                  <a16:creationId xmlns:a16="http://schemas.microsoft.com/office/drawing/2014/main" id="{2BE4133F-1502-E26B-773F-5E33926C45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400000">
              <a:off x="2300996" y="3595476"/>
              <a:ext cx="746830" cy="35591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42" name="Triangle isocèle 41">
              <a:extLst>
                <a:ext uri="{FF2B5EF4-FFF2-40B4-BE49-F238E27FC236}">
                  <a16:creationId xmlns:a16="http://schemas.microsoft.com/office/drawing/2014/main" id="{F283885D-5277-3AE1-2F08-E2996E27F4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016980">
              <a:off x="3469412" y="1479202"/>
              <a:ext cx="746830" cy="35591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43" name="Text Box 4">
              <a:extLst>
                <a:ext uri="{FF2B5EF4-FFF2-40B4-BE49-F238E27FC236}">
                  <a16:creationId xmlns:a16="http://schemas.microsoft.com/office/drawing/2014/main" id="{D09E9A1D-0364-8274-B113-E0DD2D3D6D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8775" y="1532200"/>
              <a:ext cx="504056" cy="245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b="1" dirty="0">
                  <a:latin typeface="Calibri" charset="0"/>
                </a:rPr>
                <a:t>VUE 1</a:t>
              </a:r>
            </a:p>
          </p:txBody>
        </p:sp>
        <p:sp>
          <p:nvSpPr>
            <p:cNvPr id="44" name="Triangle isocèle 43">
              <a:extLst>
                <a:ext uri="{FF2B5EF4-FFF2-40B4-BE49-F238E27FC236}">
                  <a16:creationId xmlns:a16="http://schemas.microsoft.com/office/drawing/2014/main" id="{AF6040AC-48F0-8F20-AA17-E32753DC12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30433">
              <a:off x="5074124" y="3162496"/>
              <a:ext cx="746830" cy="35591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45" name="Text Box 4">
              <a:extLst>
                <a:ext uri="{FF2B5EF4-FFF2-40B4-BE49-F238E27FC236}">
                  <a16:creationId xmlns:a16="http://schemas.microsoft.com/office/drawing/2014/main" id="{1CA267C1-5F3E-1A7B-7BE0-162E4266F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7832" y="2133192"/>
              <a:ext cx="504056" cy="245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b="1" dirty="0">
                  <a:latin typeface="Calibri" charset="0"/>
                </a:rPr>
                <a:t>VUE 2</a:t>
              </a:r>
            </a:p>
          </p:txBody>
        </p:sp>
        <p:sp>
          <p:nvSpPr>
            <p:cNvPr id="46" name="Text Box 4">
              <a:extLst>
                <a:ext uri="{FF2B5EF4-FFF2-40B4-BE49-F238E27FC236}">
                  <a16:creationId xmlns:a16="http://schemas.microsoft.com/office/drawing/2014/main" id="{520A1901-F0C4-0808-60F2-4A7951833C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0360" y="3648472"/>
              <a:ext cx="504056" cy="245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b="1" dirty="0">
                  <a:latin typeface="Calibri" charset="0"/>
                </a:rPr>
                <a:t>VUE 4</a:t>
              </a:r>
            </a:p>
          </p:txBody>
        </p:sp>
        <p:sp>
          <p:nvSpPr>
            <p:cNvPr id="47" name="Text Box 4">
              <a:extLst>
                <a:ext uri="{FF2B5EF4-FFF2-40B4-BE49-F238E27FC236}">
                  <a16:creationId xmlns:a16="http://schemas.microsoft.com/office/drawing/2014/main" id="{77F27297-1EC6-6539-2A31-62919B814B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6664" y="3216424"/>
              <a:ext cx="504056" cy="245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b="1" dirty="0">
                  <a:latin typeface="Calibri" charset="0"/>
                </a:rPr>
                <a:t>VUE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259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>
            <a:extLst>
              <a:ext uri="{FF2B5EF4-FFF2-40B4-BE49-F238E27FC236}">
                <a16:creationId xmlns:a16="http://schemas.microsoft.com/office/drawing/2014/main" id="{B21C4B3F-EE0A-442A-6C0B-A855FE5E6C6F}"/>
              </a:ext>
            </a:extLst>
          </p:cNvPr>
          <p:cNvGrpSpPr/>
          <p:nvPr/>
        </p:nvGrpSpPr>
        <p:grpSpPr>
          <a:xfrm>
            <a:off x="298211" y="1492522"/>
            <a:ext cx="9565551" cy="7007263"/>
            <a:chOff x="1144216" y="457828"/>
            <a:chExt cx="11802863" cy="8646210"/>
          </a:xfrm>
        </p:grpSpPr>
        <p:pic>
          <p:nvPicPr>
            <p:cNvPr id="28" name="Image 27" descr="DSC_0364.JPG">
              <a:extLst>
                <a:ext uri="{FF2B5EF4-FFF2-40B4-BE49-F238E27FC236}">
                  <a16:creationId xmlns:a16="http://schemas.microsoft.com/office/drawing/2014/main" id="{2BE5704B-C21A-5767-A1E7-8B2D7F3B0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448" y="2928392"/>
              <a:ext cx="6853730" cy="4557001"/>
            </a:xfrm>
            <a:prstGeom prst="rect">
              <a:avLst/>
            </a:prstGeom>
          </p:spPr>
        </p:pic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341871AD-62D0-64D5-1085-71D1CDA650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16424" y="5232648"/>
              <a:ext cx="576064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37ECD9B5-FCCE-38C1-E56D-D5C58BB6AFA8}"/>
                </a:ext>
              </a:extLst>
            </p:cNvPr>
            <p:cNvCxnSpPr/>
            <p:nvPr/>
          </p:nvCxnSpPr>
          <p:spPr>
            <a:xfrm>
              <a:off x="6760840" y="2208312"/>
              <a:ext cx="1" cy="6163693"/>
            </a:xfrm>
            <a:prstGeom prst="line">
              <a:avLst/>
            </a:prstGeom>
            <a:ln w="762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 Box 4">
              <a:extLst>
                <a:ext uri="{FF2B5EF4-FFF2-40B4-BE49-F238E27FC236}">
                  <a16:creationId xmlns:a16="http://schemas.microsoft.com/office/drawing/2014/main" id="{4CCAE97D-5DDF-F9F9-5FE0-072B2831A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31941" y="4944616"/>
              <a:ext cx="2469659" cy="584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dirty="0">
                  <a:latin typeface="Calibri" charset="0"/>
                </a:rPr>
                <a:t>Filtre végétal</a:t>
              </a:r>
            </a:p>
            <a:p>
              <a:r>
                <a:rPr lang="fr-FR" sz="1100" dirty="0">
                  <a:latin typeface="Calibri" charset="0"/>
                </a:rPr>
                <a:t>rive gauche conservée en l’état.</a:t>
              </a:r>
              <a:endParaRPr lang="fr-FR" sz="1100" i="1" dirty="0">
                <a:latin typeface="Calibri" charset="0"/>
              </a:endParaRPr>
            </a:p>
            <a:p>
              <a:endParaRPr lang="fr-FR" sz="1100" dirty="0">
                <a:latin typeface="Calibri" charset="0"/>
              </a:endParaRPr>
            </a:p>
          </p:txBody>
        </p:sp>
        <p:sp>
          <p:nvSpPr>
            <p:cNvPr id="32" name="Text Box 4">
              <a:extLst>
                <a:ext uri="{FF2B5EF4-FFF2-40B4-BE49-F238E27FC236}">
                  <a16:creationId xmlns:a16="http://schemas.microsoft.com/office/drawing/2014/main" id="{7E610ECE-F4C5-247A-DE06-4F03603287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4216" y="4944616"/>
              <a:ext cx="1728192" cy="92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dirty="0" err="1">
                  <a:latin typeface="Calibri" charset="0"/>
                </a:rPr>
                <a:t>Revégétalisation</a:t>
              </a:r>
              <a:r>
                <a:rPr lang="fr-FR" sz="1100" dirty="0">
                  <a:latin typeface="Calibri" charset="0"/>
                </a:rPr>
                <a:t> de la rive droite après suppression d’arbres , nettoyage et entretien.</a:t>
              </a:r>
              <a:endParaRPr lang="fr-FR" sz="1100" i="1" dirty="0">
                <a:latin typeface="Calibri" charset="0"/>
              </a:endParaRPr>
            </a:p>
            <a:p>
              <a:endParaRPr lang="fr-FR" sz="1100" dirty="0">
                <a:latin typeface="Calibri" charset="0"/>
              </a:endParaRP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B16B97EA-6E88-D32A-31B9-194FDC3D3A72}"/>
                </a:ext>
              </a:extLst>
            </p:cNvPr>
            <p:cNvCxnSpPr/>
            <p:nvPr/>
          </p:nvCxnSpPr>
          <p:spPr>
            <a:xfrm flipH="1">
              <a:off x="5320680" y="3288432"/>
              <a:ext cx="360040" cy="1800200"/>
            </a:xfrm>
            <a:prstGeom prst="line">
              <a:avLst/>
            </a:prstGeom>
            <a:ln>
              <a:solidFill>
                <a:srgbClr val="FF0000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D4679814-AB6F-9230-3CE8-33E78C687826}"/>
                </a:ext>
              </a:extLst>
            </p:cNvPr>
            <p:cNvCxnSpPr/>
            <p:nvPr/>
          </p:nvCxnSpPr>
          <p:spPr>
            <a:xfrm flipH="1">
              <a:off x="3520480" y="3360440"/>
              <a:ext cx="216024" cy="2016224"/>
            </a:xfrm>
            <a:prstGeom prst="line">
              <a:avLst/>
            </a:prstGeom>
            <a:ln>
              <a:solidFill>
                <a:srgbClr val="FF0000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 Box 4">
              <a:extLst>
                <a:ext uri="{FF2B5EF4-FFF2-40B4-BE49-F238E27FC236}">
                  <a16:creationId xmlns:a16="http://schemas.microsoft.com/office/drawing/2014/main" id="{D59B25A5-931F-DFB7-3361-75D7E1B7F4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4736" y="8689032"/>
              <a:ext cx="2376264" cy="415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dirty="0">
                  <a:latin typeface="Calibri" charset="0"/>
                </a:rPr>
                <a:t>Ruisseau du pont de l’évêque</a:t>
              </a:r>
              <a:endParaRPr lang="fr-FR" sz="1100" i="1" dirty="0">
                <a:latin typeface="Calibri" charset="0"/>
              </a:endParaRPr>
            </a:p>
            <a:p>
              <a:endParaRPr lang="fr-FR" sz="1100" dirty="0">
                <a:latin typeface="Calibri" charset="0"/>
              </a:endParaRPr>
            </a:p>
          </p:txBody>
        </p:sp>
        <p:sp>
          <p:nvSpPr>
            <p:cNvPr id="36" name="Text Box 4">
              <a:extLst>
                <a:ext uri="{FF2B5EF4-FFF2-40B4-BE49-F238E27FC236}">
                  <a16:creationId xmlns:a16="http://schemas.microsoft.com/office/drawing/2014/main" id="{40C7B5FE-E32E-B983-4B9A-5625E027F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8512" y="2136304"/>
              <a:ext cx="2376264" cy="753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dirty="0">
                  <a:latin typeface="Calibri" charset="0"/>
                </a:rPr>
                <a:t>ZONE PERMIS D’AMENAGER</a:t>
              </a:r>
            </a:p>
            <a:p>
              <a:r>
                <a:rPr lang="fr-FR" sz="1100" dirty="0">
                  <a:latin typeface="Calibri" charset="0"/>
                </a:rPr>
                <a:t>N° PA 038 188 182 0002</a:t>
              </a:r>
            </a:p>
            <a:p>
              <a:endParaRPr lang="fr-FR" sz="1100" i="1" dirty="0">
                <a:latin typeface="Calibri" charset="0"/>
              </a:endParaRPr>
            </a:p>
            <a:p>
              <a:endParaRPr lang="fr-FR" sz="1100" dirty="0">
                <a:latin typeface="Calibri" charset="0"/>
              </a:endParaRPr>
            </a:p>
          </p:txBody>
        </p:sp>
        <p:sp>
          <p:nvSpPr>
            <p:cNvPr id="37" name="Text Box 4">
              <a:extLst>
                <a:ext uri="{FF2B5EF4-FFF2-40B4-BE49-F238E27FC236}">
                  <a16:creationId xmlns:a16="http://schemas.microsoft.com/office/drawing/2014/main" id="{86C86280-34F5-E398-B977-6D2451B4A4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4896" y="2136304"/>
              <a:ext cx="2376264" cy="415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dirty="0">
                  <a:latin typeface="Calibri" charset="0"/>
                </a:rPr>
                <a:t> HORS ZONE PERMIS D’AMENAGER</a:t>
              </a:r>
              <a:endParaRPr lang="fr-FR" sz="1100" i="1" dirty="0">
                <a:latin typeface="Calibri" charset="0"/>
              </a:endParaRPr>
            </a:p>
            <a:p>
              <a:endParaRPr lang="fr-FR" sz="1100" dirty="0">
                <a:latin typeface="Calibri" charset="0"/>
              </a:endParaRPr>
            </a:p>
          </p:txBody>
        </p:sp>
        <p:pic>
          <p:nvPicPr>
            <p:cNvPr id="38" name="Picture 2" descr="Y:\BUFFA architecture\CLIENTS\LE CHOLET promotion-163\PROJET\DP\PHOTO\20190215_100212_resized.jpg">
              <a:extLst>
                <a:ext uri="{FF2B5EF4-FFF2-40B4-BE49-F238E27FC236}">
                  <a16:creationId xmlns:a16="http://schemas.microsoft.com/office/drawing/2014/main" id="{57D7AA93-1EF3-587C-8BD0-35FE5B81F3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3996037" y="461163"/>
              <a:ext cx="1447528" cy="1286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Y:\BUFFA architecture\CLIENTS\LE CHOLET promotion-163\PROJET\DP\PHOTO\20190215_100102_resized.jpg">
              <a:extLst>
                <a:ext uri="{FF2B5EF4-FFF2-40B4-BE49-F238E27FC236}">
                  <a16:creationId xmlns:a16="http://schemas.microsoft.com/office/drawing/2014/main" id="{A36DB4D7-251F-B26A-8229-9EF5B61443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620107" y="461163"/>
              <a:ext cx="1447528" cy="1286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7" descr="Y:\BUFFA architecture\CLIENTS\LE CHOLET promotion-163\PROJET\DP\PHOTO\20190215_100102_resized.jpg">
              <a:extLst>
                <a:ext uri="{FF2B5EF4-FFF2-40B4-BE49-F238E27FC236}">
                  <a16:creationId xmlns:a16="http://schemas.microsoft.com/office/drawing/2014/main" id="{E6461CA5-597A-5792-F448-6687B2E38C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7264896" y="457828"/>
              <a:ext cx="1441986" cy="1281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 Box 4">
              <a:extLst>
                <a:ext uri="{FF2B5EF4-FFF2-40B4-BE49-F238E27FC236}">
                  <a16:creationId xmlns:a16="http://schemas.microsoft.com/office/drawing/2014/main" id="{AFE11A48-0692-729E-FC6A-6740380E8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04143" y="665845"/>
              <a:ext cx="2376264" cy="92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i="1" dirty="0">
                  <a:latin typeface="Calibri" charset="0"/>
                </a:rPr>
                <a:t>FRENE</a:t>
              </a:r>
            </a:p>
            <a:p>
              <a:r>
                <a:rPr lang="fr-FR" sz="1100" i="1" dirty="0">
                  <a:latin typeface="Calibri" charset="0"/>
                </a:rPr>
                <a:t>CHENE</a:t>
              </a:r>
            </a:p>
            <a:p>
              <a:r>
                <a:rPr lang="fr-FR" sz="1100" i="1" dirty="0">
                  <a:latin typeface="Calibri" charset="0"/>
                </a:rPr>
                <a:t>HETRE</a:t>
              </a:r>
            </a:p>
            <a:p>
              <a:r>
                <a:rPr lang="fr-FR" sz="1100" i="1" dirty="0">
                  <a:latin typeface="Calibri" charset="0"/>
                </a:rPr>
                <a:t>ACCACIA</a:t>
              </a:r>
            </a:p>
            <a:p>
              <a:endParaRPr lang="fr-FR" sz="1100" dirty="0">
                <a:latin typeface="Calibri" charset="0"/>
              </a:endParaRPr>
            </a:p>
          </p:txBody>
        </p: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21E128C0-0F17-A5FF-B717-13037ED241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569152" y="5160640"/>
              <a:ext cx="648072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0A5E744-F438-7888-70C8-102E1DA034EF}"/>
                </a:ext>
              </a:extLst>
            </p:cNvPr>
            <p:cNvSpPr/>
            <p:nvPr/>
          </p:nvSpPr>
          <p:spPr>
            <a:xfrm>
              <a:off x="7336904" y="2551310"/>
              <a:ext cx="2556284" cy="5705674"/>
            </a:xfrm>
            <a:prstGeom prst="rect">
              <a:avLst/>
            </a:prstGeom>
            <a:solidFill>
              <a:schemeClr val="accent3">
                <a:alpha val="44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16653F8A-2C9B-C7FD-B567-8AF31A098CD9}"/>
                </a:ext>
              </a:extLst>
            </p:cNvPr>
            <p:cNvCxnSpPr>
              <a:cxnSpLocks noChangeShapeType="1"/>
              <a:stCxn id="52" idx="1"/>
            </p:cNvCxnSpPr>
            <p:nvPr/>
          </p:nvCxnSpPr>
          <p:spPr bwMode="auto">
            <a:xfrm flipH="1">
              <a:off x="9569153" y="4349681"/>
              <a:ext cx="908267" cy="38939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Text Box 4">
              <a:extLst>
                <a:ext uri="{FF2B5EF4-FFF2-40B4-BE49-F238E27FC236}">
                  <a16:creationId xmlns:a16="http://schemas.microsoft.com/office/drawing/2014/main" id="{D0F126B3-3A8C-B02C-C0F6-0646592A6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7420" y="4226817"/>
              <a:ext cx="2469659" cy="245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dirty="0">
                  <a:latin typeface="Calibri" charset="0"/>
                </a:rPr>
                <a:t>Vue château</a:t>
              </a:r>
            </a:p>
          </p:txBody>
        </p:sp>
      </p:grpSp>
      <p:sp>
        <p:nvSpPr>
          <p:cNvPr id="53" name="object 13">
            <a:extLst>
              <a:ext uri="{FF2B5EF4-FFF2-40B4-BE49-F238E27FC236}">
                <a16:creationId xmlns:a16="http://schemas.microsoft.com/office/drawing/2014/main" id="{3FBE416D-98E4-D6DB-A4F7-144A8E30E995}"/>
              </a:ext>
            </a:extLst>
          </p:cNvPr>
          <p:cNvSpPr txBox="1"/>
          <p:nvPr/>
        </p:nvSpPr>
        <p:spPr>
          <a:xfrm>
            <a:off x="7766613" y="219589"/>
            <a:ext cx="4412687" cy="629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Etude de </a:t>
            </a:r>
            <a:r>
              <a:rPr lang="fr-FR" sz="1950" b="1" dirty="0">
                <a:latin typeface="Calibri"/>
                <a:cs typeface="Calibri"/>
              </a:rPr>
              <a:t>faisabilité </a:t>
            </a: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  	</a:t>
            </a:r>
            <a:r>
              <a:rPr lang="fr-FR" sz="1950" dirty="0">
                <a:latin typeface="Calibri"/>
                <a:cs typeface="Calibri"/>
              </a:rPr>
              <a:t> LOTISSEMENT</a:t>
            </a:r>
            <a:endParaRPr lang="fr-FR" sz="195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dirty="0">
                <a:latin typeface="Calibri"/>
                <a:cs typeface="Calibri"/>
              </a:rPr>
              <a:t>			</a:t>
            </a:r>
            <a:endParaRPr sz="195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6C77123D-E3C7-3F1C-B6B5-395F962FBD9F}"/>
              </a:ext>
            </a:extLst>
          </p:cNvPr>
          <p:cNvCxnSpPr>
            <a:cxnSpLocks/>
          </p:cNvCxnSpPr>
          <p:nvPr/>
        </p:nvCxnSpPr>
        <p:spPr>
          <a:xfrm>
            <a:off x="10130960" y="219589"/>
            <a:ext cx="0" cy="6296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B93130DA-DEEB-2B95-13F0-569F32244475}"/>
              </a:ext>
            </a:extLst>
          </p:cNvPr>
          <p:cNvGrpSpPr/>
          <p:nvPr/>
        </p:nvGrpSpPr>
        <p:grpSpPr>
          <a:xfrm>
            <a:off x="7908949" y="686378"/>
            <a:ext cx="3895528" cy="3265063"/>
            <a:chOff x="8145383" y="1127899"/>
            <a:chExt cx="4520113" cy="3788563"/>
          </a:xfrm>
        </p:grpSpPr>
        <p:pic>
          <p:nvPicPr>
            <p:cNvPr id="59" name="Image 58" descr="aérienne3.jpg">
              <a:extLst>
                <a:ext uri="{FF2B5EF4-FFF2-40B4-BE49-F238E27FC236}">
                  <a16:creationId xmlns:a16="http://schemas.microsoft.com/office/drawing/2014/main" id="{6AF71FAE-423C-425D-7E7E-1FE3EE7E5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45383" y="1127899"/>
              <a:ext cx="4520113" cy="3788563"/>
            </a:xfrm>
            <a:prstGeom prst="rect">
              <a:avLst/>
            </a:prstGeom>
          </p:spPr>
        </p:pic>
        <p:sp>
          <p:nvSpPr>
            <p:cNvPr id="60" name="Forme libre 8">
              <a:extLst>
                <a:ext uri="{FF2B5EF4-FFF2-40B4-BE49-F238E27FC236}">
                  <a16:creationId xmlns:a16="http://schemas.microsoft.com/office/drawing/2014/main" id="{1D7BD2E9-3006-DFC6-35E5-288E2D3995A2}"/>
                </a:ext>
              </a:extLst>
            </p:cNvPr>
            <p:cNvSpPr/>
            <p:nvPr/>
          </p:nvSpPr>
          <p:spPr>
            <a:xfrm>
              <a:off x="9641160" y="2208312"/>
              <a:ext cx="2316673" cy="2223799"/>
            </a:xfrm>
            <a:custGeom>
              <a:avLst/>
              <a:gdLst>
                <a:gd name="connsiteX0" fmla="*/ 292526 w 2133302"/>
                <a:gd name="connsiteY0" fmla="*/ 214053 h 2047780"/>
                <a:gd name="connsiteX1" fmla="*/ 756288 w 2133302"/>
                <a:gd name="connsiteY1" fmla="*/ 870485 h 2047780"/>
                <a:gd name="connsiteX2" fmla="*/ 0 w 2133302"/>
                <a:gd name="connsiteY2" fmla="*/ 1291457 h 2047780"/>
                <a:gd name="connsiteX3" fmla="*/ 406683 w 2133302"/>
                <a:gd name="connsiteY3" fmla="*/ 2047780 h 2047780"/>
                <a:gd name="connsiteX4" fmla="*/ 520839 w 2133302"/>
                <a:gd name="connsiteY4" fmla="*/ 2019239 h 2047780"/>
                <a:gd name="connsiteX5" fmla="*/ 620727 w 2133302"/>
                <a:gd name="connsiteY5" fmla="*/ 1983564 h 2047780"/>
                <a:gd name="connsiteX6" fmla="*/ 620727 w 2133302"/>
                <a:gd name="connsiteY6" fmla="*/ 1983564 h 2047780"/>
                <a:gd name="connsiteX7" fmla="*/ 620727 w 2133302"/>
                <a:gd name="connsiteY7" fmla="*/ 1905078 h 2047780"/>
                <a:gd name="connsiteX8" fmla="*/ 620727 w 2133302"/>
                <a:gd name="connsiteY8" fmla="*/ 1905078 h 2047780"/>
                <a:gd name="connsiteX9" fmla="*/ 720614 w 2133302"/>
                <a:gd name="connsiteY9" fmla="*/ 1840861 h 2047780"/>
                <a:gd name="connsiteX10" fmla="*/ 799096 w 2133302"/>
                <a:gd name="connsiteY10" fmla="*/ 1812321 h 2047780"/>
                <a:gd name="connsiteX11" fmla="*/ 799096 w 2133302"/>
                <a:gd name="connsiteY11" fmla="*/ 1812321 h 2047780"/>
                <a:gd name="connsiteX12" fmla="*/ 920388 w 2133302"/>
                <a:gd name="connsiteY12" fmla="*/ 1748105 h 2047780"/>
                <a:gd name="connsiteX13" fmla="*/ 920388 w 2133302"/>
                <a:gd name="connsiteY13" fmla="*/ 1748105 h 2047780"/>
                <a:gd name="connsiteX14" fmla="*/ 1020275 w 2133302"/>
                <a:gd name="connsiteY14" fmla="*/ 1783780 h 2047780"/>
                <a:gd name="connsiteX15" fmla="*/ 1020275 w 2133302"/>
                <a:gd name="connsiteY15" fmla="*/ 1783780 h 2047780"/>
                <a:gd name="connsiteX16" fmla="*/ 1205779 w 2133302"/>
                <a:gd name="connsiteY16" fmla="*/ 1705294 h 2047780"/>
                <a:gd name="connsiteX17" fmla="*/ 1205779 w 2133302"/>
                <a:gd name="connsiteY17" fmla="*/ 1705294 h 2047780"/>
                <a:gd name="connsiteX18" fmla="*/ 1248588 w 2133302"/>
                <a:gd name="connsiteY18" fmla="*/ 1612537 h 2047780"/>
                <a:gd name="connsiteX19" fmla="*/ 1262858 w 2133302"/>
                <a:gd name="connsiteY19" fmla="*/ 1526916 h 2047780"/>
                <a:gd name="connsiteX20" fmla="*/ 1255723 w 2133302"/>
                <a:gd name="connsiteY20" fmla="*/ 1441295 h 2047780"/>
                <a:gd name="connsiteX21" fmla="*/ 1255723 w 2133302"/>
                <a:gd name="connsiteY21" fmla="*/ 1441295 h 2047780"/>
                <a:gd name="connsiteX22" fmla="*/ 1319936 w 2133302"/>
                <a:gd name="connsiteY22" fmla="*/ 1341403 h 2047780"/>
                <a:gd name="connsiteX23" fmla="*/ 1377014 w 2133302"/>
                <a:gd name="connsiteY23" fmla="*/ 1319997 h 2047780"/>
                <a:gd name="connsiteX24" fmla="*/ 1434093 w 2133302"/>
                <a:gd name="connsiteY24" fmla="*/ 1277187 h 2047780"/>
                <a:gd name="connsiteX25" fmla="*/ 1491171 w 2133302"/>
                <a:gd name="connsiteY25" fmla="*/ 1184430 h 2047780"/>
                <a:gd name="connsiteX26" fmla="*/ 1491171 w 2133302"/>
                <a:gd name="connsiteY26" fmla="*/ 1184430 h 2047780"/>
                <a:gd name="connsiteX27" fmla="*/ 1491171 w 2133302"/>
                <a:gd name="connsiteY27" fmla="*/ 1184430 h 2047780"/>
                <a:gd name="connsiteX28" fmla="*/ 1505441 w 2133302"/>
                <a:gd name="connsiteY28" fmla="*/ 1063133 h 2047780"/>
                <a:gd name="connsiteX29" fmla="*/ 1469767 w 2133302"/>
                <a:gd name="connsiteY29" fmla="*/ 998917 h 2047780"/>
                <a:gd name="connsiteX30" fmla="*/ 1469767 w 2133302"/>
                <a:gd name="connsiteY30" fmla="*/ 998917 h 2047780"/>
                <a:gd name="connsiteX31" fmla="*/ 1505441 w 2133302"/>
                <a:gd name="connsiteY31" fmla="*/ 891890 h 2047780"/>
                <a:gd name="connsiteX32" fmla="*/ 1576789 w 2133302"/>
                <a:gd name="connsiteY32" fmla="*/ 906160 h 2047780"/>
                <a:gd name="connsiteX33" fmla="*/ 1576789 w 2133302"/>
                <a:gd name="connsiteY33" fmla="*/ 906160 h 2047780"/>
                <a:gd name="connsiteX34" fmla="*/ 1826506 w 2133302"/>
                <a:gd name="connsiteY34" fmla="*/ 941836 h 2047780"/>
                <a:gd name="connsiteX35" fmla="*/ 1876450 w 2133302"/>
                <a:gd name="connsiteY35" fmla="*/ 941836 h 2047780"/>
                <a:gd name="connsiteX36" fmla="*/ 1976337 w 2133302"/>
                <a:gd name="connsiteY36" fmla="*/ 877620 h 2047780"/>
                <a:gd name="connsiteX37" fmla="*/ 1976337 w 2133302"/>
                <a:gd name="connsiteY37" fmla="*/ 877620 h 2047780"/>
                <a:gd name="connsiteX38" fmla="*/ 2026280 w 2133302"/>
                <a:gd name="connsiteY38" fmla="*/ 763458 h 2047780"/>
                <a:gd name="connsiteX39" fmla="*/ 2033415 w 2133302"/>
                <a:gd name="connsiteY39" fmla="*/ 656431 h 2047780"/>
                <a:gd name="connsiteX40" fmla="*/ 2054820 w 2133302"/>
                <a:gd name="connsiteY40" fmla="*/ 585080 h 2047780"/>
                <a:gd name="connsiteX41" fmla="*/ 2054820 w 2133302"/>
                <a:gd name="connsiteY41" fmla="*/ 585080 h 2047780"/>
                <a:gd name="connsiteX42" fmla="*/ 2033415 w 2133302"/>
                <a:gd name="connsiteY42" fmla="*/ 485188 h 2047780"/>
                <a:gd name="connsiteX43" fmla="*/ 2033415 w 2133302"/>
                <a:gd name="connsiteY43" fmla="*/ 485188 h 2047780"/>
                <a:gd name="connsiteX44" fmla="*/ 2004876 w 2133302"/>
                <a:gd name="connsiteY44" fmla="*/ 420972 h 2047780"/>
                <a:gd name="connsiteX45" fmla="*/ 2012011 w 2133302"/>
                <a:gd name="connsiteY45" fmla="*/ 335350 h 2047780"/>
                <a:gd name="connsiteX46" fmla="*/ 2061954 w 2133302"/>
                <a:gd name="connsiteY46" fmla="*/ 214053 h 2047780"/>
                <a:gd name="connsiteX47" fmla="*/ 2133302 w 2133302"/>
                <a:gd name="connsiteY47" fmla="*/ 178378 h 2047780"/>
                <a:gd name="connsiteX48" fmla="*/ 2133302 w 2133302"/>
                <a:gd name="connsiteY48" fmla="*/ 178378 h 2047780"/>
                <a:gd name="connsiteX49" fmla="*/ 2133302 w 2133302"/>
                <a:gd name="connsiteY49" fmla="*/ 178378 h 2047780"/>
                <a:gd name="connsiteX50" fmla="*/ 2054820 w 2133302"/>
                <a:gd name="connsiteY50" fmla="*/ 156972 h 2047780"/>
                <a:gd name="connsiteX51" fmla="*/ 2054820 w 2133302"/>
                <a:gd name="connsiteY51" fmla="*/ 156972 h 2047780"/>
                <a:gd name="connsiteX52" fmla="*/ 1983472 w 2133302"/>
                <a:gd name="connsiteY52" fmla="*/ 142702 h 2047780"/>
                <a:gd name="connsiteX53" fmla="*/ 1983472 w 2133302"/>
                <a:gd name="connsiteY53" fmla="*/ 142702 h 2047780"/>
                <a:gd name="connsiteX54" fmla="*/ 1904989 w 2133302"/>
                <a:gd name="connsiteY54" fmla="*/ 78486 h 2047780"/>
                <a:gd name="connsiteX55" fmla="*/ 1819372 w 2133302"/>
                <a:gd name="connsiteY55" fmla="*/ 57081 h 2047780"/>
                <a:gd name="connsiteX56" fmla="*/ 1819372 w 2133302"/>
                <a:gd name="connsiteY56" fmla="*/ 57081 h 2047780"/>
                <a:gd name="connsiteX57" fmla="*/ 1740889 w 2133302"/>
                <a:gd name="connsiteY57" fmla="*/ 14270 h 2047780"/>
                <a:gd name="connsiteX58" fmla="*/ 1776563 w 2133302"/>
                <a:gd name="connsiteY58" fmla="*/ 71351 h 2047780"/>
                <a:gd name="connsiteX59" fmla="*/ 1726619 w 2133302"/>
                <a:gd name="connsiteY59" fmla="*/ 128432 h 2047780"/>
                <a:gd name="connsiteX60" fmla="*/ 1633867 w 2133302"/>
                <a:gd name="connsiteY60" fmla="*/ 206918 h 2047780"/>
                <a:gd name="connsiteX61" fmla="*/ 1476902 w 2133302"/>
                <a:gd name="connsiteY61" fmla="*/ 21405 h 2047780"/>
                <a:gd name="connsiteX62" fmla="*/ 1348475 w 2133302"/>
                <a:gd name="connsiteY62" fmla="*/ 21405 h 2047780"/>
                <a:gd name="connsiteX63" fmla="*/ 1269993 w 2133302"/>
                <a:gd name="connsiteY63" fmla="*/ 28540 h 2047780"/>
                <a:gd name="connsiteX64" fmla="*/ 1027410 w 2133302"/>
                <a:gd name="connsiteY64" fmla="*/ 0 h 2047780"/>
                <a:gd name="connsiteX65" fmla="*/ 913253 w 2133302"/>
                <a:gd name="connsiteY65" fmla="*/ 0 h 2047780"/>
                <a:gd name="connsiteX66" fmla="*/ 292526 w 2133302"/>
                <a:gd name="connsiteY66" fmla="*/ 214053 h 204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133302" h="2047780">
                  <a:moveTo>
                    <a:pt x="292526" y="214053"/>
                  </a:moveTo>
                  <a:lnTo>
                    <a:pt x="756288" y="870485"/>
                  </a:lnTo>
                  <a:lnTo>
                    <a:pt x="0" y="1291457"/>
                  </a:lnTo>
                  <a:lnTo>
                    <a:pt x="406683" y="2047780"/>
                  </a:lnTo>
                  <a:lnTo>
                    <a:pt x="520839" y="2019239"/>
                  </a:lnTo>
                  <a:lnTo>
                    <a:pt x="620727" y="1983564"/>
                  </a:lnTo>
                  <a:lnTo>
                    <a:pt x="620727" y="1983564"/>
                  </a:lnTo>
                  <a:lnTo>
                    <a:pt x="620727" y="1905078"/>
                  </a:lnTo>
                  <a:lnTo>
                    <a:pt x="620727" y="1905078"/>
                  </a:lnTo>
                  <a:lnTo>
                    <a:pt x="720614" y="1840861"/>
                  </a:lnTo>
                  <a:lnTo>
                    <a:pt x="799096" y="1812321"/>
                  </a:lnTo>
                  <a:lnTo>
                    <a:pt x="799096" y="1812321"/>
                  </a:lnTo>
                  <a:lnTo>
                    <a:pt x="920388" y="1748105"/>
                  </a:lnTo>
                  <a:lnTo>
                    <a:pt x="920388" y="1748105"/>
                  </a:lnTo>
                  <a:lnTo>
                    <a:pt x="1020275" y="1783780"/>
                  </a:lnTo>
                  <a:lnTo>
                    <a:pt x="1020275" y="1783780"/>
                  </a:lnTo>
                  <a:lnTo>
                    <a:pt x="1205779" y="1705294"/>
                  </a:lnTo>
                  <a:lnTo>
                    <a:pt x="1205779" y="1705294"/>
                  </a:lnTo>
                  <a:lnTo>
                    <a:pt x="1248588" y="1612537"/>
                  </a:lnTo>
                  <a:lnTo>
                    <a:pt x="1262858" y="1526916"/>
                  </a:lnTo>
                  <a:lnTo>
                    <a:pt x="1255723" y="1441295"/>
                  </a:lnTo>
                  <a:lnTo>
                    <a:pt x="1255723" y="1441295"/>
                  </a:lnTo>
                  <a:lnTo>
                    <a:pt x="1319936" y="1341403"/>
                  </a:lnTo>
                  <a:lnTo>
                    <a:pt x="1377014" y="1319997"/>
                  </a:lnTo>
                  <a:lnTo>
                    <a:pt x="1434093" y="1277187"/>
                  </a:lnTo>
                  <a:lnTo>
                    <a:pt x="1491171" y="1184430"/>
                  </a:lnTo>
                  <a:lnTo>
                    <a:pt x="1491171" y="1184430"/>
                  </a:lnTo>
                  <a:lnTo>
                    <a:pt x="1491171" y="1184430"/>
                  </a:lnTo>
                  <a:lnTo>
                    <a:pt x="1505441" y="1063133"/>
                  </a:lnTo>
                  <a:lnTo>
                    <a:pt x="1469767" y="998917"/>
                  </a:lnTo>
                  <a:lnTo>
                    <a:pt x="1469767" y="998917"/>
                  </a:lnTo>
                  <a:lnTo>
                    <a:pt x="1505441" y="891890"/>
                  </a:lnTo>
                  <a:lnTo>
                    <a:pt x="1576789" y="906160"/>
                  </a:lnTo>
                  <a:lnTo>
                    <a:pt x="1576789" y="906160"/>
                  </a:lnTo>
                  <a:lnTo>
                    <a:pt x="1826506" y="941836"/>
                  </a:lnTo>
                  <a:lnTo>
                    <a:pt x="1876450" y="941836"/>
                  </a:lnTo>
                  <a:lnTo>
                    <a:pt x="1976337" y="877620"/>
                  </a:lnTo>
                  <a:lnTo>
                    <a:pt x="1976337" y="877620"/>
                  </a:lnTo>
                  <a:lnTo>
                    <a:pt x="2026280" y="763458"/>
                  </a:lnTo>
                  <a:lnTo>
                    <a:pt x="2033415" y="656431"/>
                  </a:lnTo>
                  <a:lnTo>
                    <a:pt x="2054820" y="585080"/>
                  </a:lnTo>
                  <a:lnTo>
                    <a:pt x="2054820" y="585080"/>
                  </a:lnTo>
                  <a:lnTo>
                    <a:pt x="2033415" y="485188"/>
                  </a:lnTo>
                  <a:lnTo>
                    <a:pt x="2033415" y="485188"/>
                  </a:lnTo>
                  <a:lnTo>
                    <a:pt x="2004876" y="420972"/>
                  </a:lnTo>
                  <a:lnTo>
                    <a:pt x="2012011" y="335350"/>
                  </a:lnTo>
                  <a:lnTo>
                    <a:pt x="2061954" y="214053"/>
                  </a:lnTo>
                  <a:lnTo>
                    <a:pt x="2133302" y="178378"/>
                  </a:lnTo>
                  <a:lnTo>
                    <a:pt x="2133302" y="178378"/>
                  </a:lnTo>
                  <a:lnTo>
                    <a:pt x="2133302" y="178378"/>
                  </a:lnTo>
                  <a:lnTo>
                    <a:pt x="2054820" y="156972"/>
                  </a:lnTo>
                  <a:lnTo>
                    <a:pt x="2054820" y="156972"/>
                  </a:lnTo>
                  <a:lnTo>
                    <a:pt x="1983472" y="142702"/>
                  </a:lnTo>
                  <a:lnTo>
                    <a:pt x="1983472" y="142702"/>
                  </a:lnTo>
                  <a:lnTo>
                    <a:pt x="1904989" y="78486"/>
                  </a:lnTo>
                  <a:lnTo>
                    <a:pt x="1819372" y="57081"/>
                  </a:lnTo>
                  <a:lnTo>
                    <a:pt x="1819372" y="57081"/>
                  </a:lnTo>
                  <a:lnTo>
                    <a:pt x="1740889" y="14270"/>
                  </a:lnTo>
                  <a:lnTo>
                    <a:pt x="1776563" y="71351"/>
                  </a:lnTo>
                  <a:lnTo>
                    <a:pt x="1726619" y="128432"/>
                  </a:lnTo>
                  <a:lnTo>
                    <a:pt x="1633867" y="206918"/>
                  </a:lnTo>
                  <a:lnTo>
                    <a:pt x="1476902" y="21405"/>
                  </a:lnTo>
                  <a:lnTo>
                    <a:pt x="1348475" y="21405"/>
                  </a:lnTo>
                  <a:lnTo>
                    <a:pt x="1269993" y="28540"/>
                  </a:lnTo>
                  <a:lnTo>
                    <a:pt x="1027410" y="0"/>
                  </a:lnTo>
                  <a:lnTo>
                    <a:pt x="913253" y="0"/>
                  </a:lnTo>
                  <a:lnTo>
                    <a:pt x="292526" y="214053"/>
                  </a:lnTo>
                  <a:close/>
                </a:path>
              </a:pathLst>
            </a:cu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19576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3">
            <a:extLst>
              <a:ext uri="{FF2B5EF4-FFF2-40B4-BE49-F238E27FC236}">
                <a16:creationId xmlns:a16="http://schemas.microsoft.com/office/drawing/2014/main" id="{557091DF-2A93-78D2-FCFB-32D33EE2CDED}"/>
              </a:ext>
            </a:extLst>
          </p:cNvPr>
          <p:cNvSpPr txBox="1"/>
          <p:nvPr/>
        </p:nvSpPr>
        <p:spPr>
          <a:xfrm>
            <a:off x="7766613" y="219589"/>
            <a:ext cx="4412687" cy="629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Etude de </a:t>
            </a:r>
            <a:r>
              <a:rPr lang="fr-FR" sz="1950" b="1" dirty="0">
                <a:latin typeface="Calibri"/>
                <a:cs typeface="Calibri"/>
              </a:rPr>
              <a:t>faisabilité </a:t>
            </a: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  	</a:t>
            </a:r>
            <a:r>
              <a:rPr lang="fr-FR" sz="1950" dirty="0">
                <a:latin typeface="Calibri"/>
                <a:cs typeface="Calibri"/>
              </a:rPr>
              <a:t> LOTISSEMENT</a:t>
            </a:r>
            <a:endParaRPr lang="fr-FR" sz="195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dirty="0">
                <a:latin typeface="Calibri"/>
                <a:cs typeface="Calibri"/>
              </a:rPr>
              <a:t>			</a:t>
            </a:r>
            <a:endParaRPr sz="195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DF32DAC-313F-4982-F1A7-D90BECD75DB6}"/>
              </a:ext>
            </a:extLst>
          </p:cNvPr>
          <p:cNvCxnSpPr>
            <a:cxnSpLocks/>
          </p:cNvCxnSpPr>
          <p:nvPr/>
        </p:nvCxnSpPr>
        <p:spPr>
          <a:xfrm>
            <a:off x="10130960" y="219589"/>
            <a:ext cx="0" cy="6296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B968980B-D667-9093-E4D4-54A9747B0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515" y="1576494"/>
            <a:ext cx="6792154" cy="43453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05ED7E6-371B-AFF7-604B-71859129F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57" t="1954" r="8503" b="14057"/>
          <a:stretch/>
        </p:blipFill>
        <p:spPr>
          <a:xfrm rot="5400000">
            <a:off x="-32410" y="2510953"/>
            <a:ext cx="6448212" cy="45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16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4342915" y="1201796"/>
            <a:ext cx="7602501" cy="27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12" tIns="37856" rIns="75712" bIns="37856">
            <a:spAutoFit/>
          </a:bodyPr>
          <a:lstStyle>
            <a:lvl1pPr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55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 dirty="0">
                <a:latin typeface="Calibri" charset="0"/>
              </a:rPr>
              <a:t>L’intervention porte sur l’entretien d’un bois à proximité d’un nouveau secteur d’habitations.</a:t>
            </a:r>
          </a:p>
          <a:p>
            <a:r>
              <a:rPr lang="fr-FR" sz="1100" dirty="0">
                <a:latin typeface="Calibri" charset="0"/>
              </a:rPr>
              <a:t>Le manque d’entretien de cet espace boisé rend nécessaire une démarche de sécurisation visant à nettoyer le site les végétaux présentant un danger potentiel de chute sur ces futures habitations.</a:t>
            </a:r>
          </a:p>
          <a:p>
            <a:endParaRPr lang="fr-FR" sz="1100" dirty="0">
              <a:latin typeface="Calibri" charset="0"/>
            </a:endParaRPr>
          </a:p>
          <a:p>
            <a:r>
              <a:rPr lang="fr-FR" sz="1100" dirty="0">
                <a:latin typeface="Calibri" charset="0"/>
              </a:rPr>
              <a:t>La rive gauche, présentant une masse important végétale n’est pas impactée, garantissant l’homogénéité de la coulée verte en continuité du cours d’eau.</a:t>
            </a:r>
          </a:p>
          <a:p>
            <a:r>
              <a:rPr lang="fr-FR" sz="1100" dirty="0">
                <a:latin typeface="Calibri" charset="0"/>
              </a:rPr>
              <a:t>La rive droite, proche du secteur d’habitation, ferait l’objet d’une revalorisation paysagère visant à :</a:t>
            </a:r>
          </a:p>
          <a:p>
            <a:r>
              <a:rPr lang="fr-FR" sz="1100" dirty="0">
                <a:latin typeface="Calibri" charset="0"/>
              </a:rPr>
              <a:t>-     Engager un débroussaillage sélectif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latin typeface="Calibri" charset="0"/>
              </a:rPr>
              <a:t>Aménager l’espace commun par un espace engazonné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latin typeface="Calibri" charset="0"/>
              </a:rPr>
              <a:t>Traiter les espèces envahissantes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latin typeface="Calibri" charset="0"/>
              </a:rPr>
              <a:t>Traiter la végétation arbustive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latin typeface="Calibri" charset="0"/>
              </a:rPr>
              <a:t>Supprimer les arbres haut déstabilisant la berge et les remplacer par des essences équivalentes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latin typeface="Calibri" charset="0"/>
              </a:rPr>
              <a:t>Replanter</a:t>
            </a:r>
          </a:p>
          <a:p>
            <a:endParaRPr lang="fr-FR" sz="1100" dirty="0">
              <a:latin typeface="Calibri" charset="0"/>
            </a:endParaRPr>
          </a:p>
          <a:p>
            <a:endParaRPr lang="fr-FR" sz="1100" dirty="0">
              <a:latin typeface="Calibri" charset="0"/>
            </a:endParaRPr>
          </a:p>
          <a:p>
            <a:endParaRPr lang="fr-FR" sz="1100" dirty="0">
              <a:latin typeface="Calibri" charset="0"/>
            </a:endParaRP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557091DF-2A93-78D2-FCFB-32D33EE2CDED}"/>
              </a:ext>
            </a:extLst>
          </p:cNvPr>
          <p:cNvSpPr txBox="1"/>
          <p:nvPr/>
        </p:nvSpPr>
        <p:spPr>
          <a:xfrm>
            <a:off x="7766613" y="219589"/>
            <a:ext cx="4412687" cy="629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Etude de </a:t>
            </a:r>
            <a:r>
              <a:rPr lang="fr-FR" sz="1950" b="1" dirty="0">
                <a:latin typeface="Calibri"/>
                <a:cs typeface="Calibri"/>
              </a:rPr>
              <a:t>faisabilité </a:t>
            </a: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  	</a:t>
            </a:r>
            <a:r>
              <a:rPr lang="fr-FR" sz="1950" dirty="0">
                <a:latin typeface="Calibri"/>
                <a:cs typeface="Calibri"/>
              </a:rPr>
              <a:t> LOTISSEMENT</a:t>
            </a:r>
            <a:endParaRPr lang="fr-FR" sz="195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dirty="0">
                <a:latin typeface="Calibri"/>
                <a:cs typeface="Calibri"/>
              </a:rPr>
              <a:t>			</a:t>
            </a:r>
            <a:endParaRPr sz="195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DF32DAC-313F-4982-F1A7-D90BECD75DB6}"/>
              </a:ext>
            </a:extLst>
          </p:cNvPr>
          <p:cNvCxnSpPr>
            <a:cxnSpLocks/>
          </p:cNvCxnSpPr>
          <p:nvPr/>
        </p:nvCxnSpPr>
        <p:spPr>
          <a:xfrm>
            <a:off x="10130960" y="219589"/>
            <a:ext cx="0" cy="6296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>
            <a:extLst>
              <a:ext uri="{FF2B5EF4-FFF2-40B4-BE49-F238E27FC236}">
                <a16:creationId xmlns:a16="http://schemas.microsoft.com/office/drawing/2014/main" id="{AF15E9C0-60C1-15C6-9F7B-4577C6653E99}"/>
              </a:ext>
            </a:extLst>
          </p:cNvPr>
          <p:cNvGrpSpPr/>
          <p:nvPr/>
        </p:nvGrpSpPr>
        <p:grpSpPr>
          <a:xfrm>
            <a:off x="761858" y="4261438"/>
            <a:ext cx="11277883" cy="4823699"/>
            <a:chOff x="1216224" y="4510801"/>
            <a:chExt cx="11277883" cy="4823699"/>
          </a:xfrm>
        </p:grpSpPr>
        <p:pic>
          <p:nvPicPr>
            <p:cNvPr id="7" name="Image 6" descr="Coupe principe.png">
              <a:extLst>
                <a:ext uri="{FF2B5EF4-FFF2-40B4-BE49-F238E27FC236}">
                  <a16:creationId xmlns:a16="http://schemas.microsoft.com/office/drawing/2014/main" id="{A0669CCD-8A09-0A94-042D-3D8171944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792" y="6240760"/>
              <a:ext cx="4320480" cy="2419160"/>
            </a:xfrm>
            <a:prstGeom prst="rect">
              <a:avLst/>
            </a:prstGeom>
          </p:spPr>
        </p:pic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402432DB-1EE3-F35B-F285-51AB038F5AD1}"/>
                </a:ext>
              </a:extLst>
            </p:cNvPr>
            <p:cNvCxnSpPr/>
            <p:nvPr/>
          </p:nvCxnSpPr>
          <p:spPr>
            <a:xfrm>
              <a:off x="9425136" y="5133637"/>
              <a:ext cx="0" cy="4200863"/>
            </a:xfrm>
            <a:prstGeom prst="line">
              <a:avLst/>
            </a:prstGeom>
            <a:ln w="76200" cmpd="sng">
              <a:solidFill>
                <a:schemeClr val="accent3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2C8C08ED-868D-F963-0B6F-5A78D2BC10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829328" y="7448636"/>
              <a:ext cx="82090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78E1DA4B-AA43-C517-1D74-B724DF9949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80226" y="7435198"/>
              <a:ext cx="784806" cy="150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6CCF2BED-FE01-4EAD-1A39-25672611FF5D}"/>
                </a:ext>
              </a:extLst>
            </p:cNvPr>
            <p:cNvCxnSpPr/>
            <p:nvPr/>
          </p:nvCxnSpPr>
          <p:spPr>
            <a:xfrm>
              <a:off x="8821216" y="6296508"/>
              <a:ext cx="0" cy="2520280"/>
            </a:xfrm>
            <a:prstGeom prst="line">
              <a:avLst/>
            </a:prstGeom>
            <a:ln w="762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4">
              <a:extLst>
                <a:ext uri="{FF2B5EF4-FFF2-40B4-BE49-F238E27FC236}">
                  <a16:creationId xmlns:a16="http://schemas.microsoft.com/office/drawing/2014/main" id="{43EEC24C-59DA-6E4F-BA8C-EC2E8E0F02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36616" y="7060979"/>
              <a:ext cx="1757491" cy="753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b="1" dirty="0">
                  <a:latin typeface="Calibri" charset="0"/>
                </a:rPr>
                <a:t>RIVE GAUCHE</a:t>
              </a:r>
            </a:p>
            <a:p>
              <a:r>
                <a:rPr lang="fr-FR" sz="1100" dirty="0">
                  <a:latin typeface="Calibri" charset="0"/>
                </a:rPr>
                <a:t>Végétation rive gauche conservée en l’état.</a:t>
              </a:r>
              <a:endParaRPr lang="fr-FR" sz="1100" i="1" dirty="0">
                <a:latin typeface="Calibri" charset="0"/>
              </a:endParaRPr>
            </a:p>
            <a:p>
              <a:endParaRPr lang="fr-FR" sz="1100" dirty="0">
                <a:latin typeface="Calibri" charset="0"/>
              </a:endParaRPr>
            </a:p>
          </p:txBody>
        </p: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4B3E0411-09B2-A8EE-183A-E1CF2E2E8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0696" y="6953392"/>
              <a:ext cx="2239529" cy="1092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b="1" dirty="0">
                  <a:latin typeface="Calibri" charset="0"/>
                </a:rPr>
                <a:t>RIVE DROITE</a:t>
              </a:r>
            </a:p>
            <a:p>
              <a:pPr marL="171450" indent="-171450">
                <a:buFontTx/>
                <a:buChar char="-"/>
              </a:pPr>
              <a:r>
                <a:rPr lang="fr-FR" sz="1100" dirty="0">
                  <a:latin typeface="Calibri" charset="0"/>
                </a:rPr>
                <a:t>Nettoyage du bois</a:t>
              </a:r>
            </a:p>
            <a:p>
              <a:pPr marL="171450" indent="-171450">
                <a:buFontTx/>
                <a:buChar char="-"/>
              </a:pPr>
              <a:r>
                <a:rPr lang="fr-FR" sz="1100" dirty="0">
                  <a:latin typeface="Calibri" charset="0"/>
                </a:rPr>
                <a:t>Suppression d’arbres </a:t>
              </a:r>
            </a:p>
            <a:p>
              <a:pPr marL="171450" indent="-171450">
                <a:buFontTx/>
                <a:buChar char="-"/>
              </a:pPr>
              <a:r>
                <a:rPr lang="fr-FR" sz="1100" dirty="0" err="1">
                  <a:latin typeface="Calibri" charset="0"/>
                </a:rPr>
                <a:t>Revégétalisation</a:t>
              </a:r>
              <a:r>
                <a:rPr lang="fr-FR" sz="1100" dirty="0">
                  <a:latin typeface="Calibri" charset="0"/>
                </a:rPr>
                <a:t> du couvert végétal par 10 plantations nouvelles</a:t>
              </a: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AC953A20-DE60-BE33-AC91-FA90DAB9C8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5111" y="8806542"/>
              <a:ext cx="2016224" cy="415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dirty="0">
                  <a:latin typeface="Calibri" charset="0"/>
                </a:rPr>
                <a:t>Ruisseau du pont de l’évêque</a:t>
              </a:r>
              <a:endParaRPr lang="fr-FR" sz="1100" i="1" dirty="0">
                <a:latin typeface="Calibri" charset="0"/>
              </a:endParaRPr>
            </a:p>
            <a:p>
              <a:endParaRPr lang="fr-FR" sz="1100" dirty="0">
                <a:latin typeface="Calibri" charset="0"/>
              </a:endParaRPr>
            </a:p>
          </p:txBody>
        </p:sp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6174C2FA-7EBA-D503-52ED-7D559CF14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2093" y="6016997"/>
              <a:ext cx="2376264" cy="753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dirty="0">
                  <a:latin typeface="Calibri" charset="0"/>
                </a:rPr>
                <a:t>ZONE PERMIS D’AMENAGER</a:t>
              </a:r>
            </a:p>
            <a:p>
              <a:r>
                <a:rPr lang="fr-FR" sz="1100" dirty="0">
                  <a:latin typeface="Calibri" charset="0"/>
                </a:rPr>
                <a:t>N° PA 038 188 182 0002</a:t>
              </a:r>
            </a:p>
            <a:p>
              <a:endParaRPr lang="fr-FR" sz="1100" i="1" dirty="0">
                <a:latin typeface="Calibri" charset="0"/>
              </a:endParaRPr>
            </a:p>
            <a:p>
              <a:endParaRPr lang="fr-FR" sz="1100" dirty="0">
                <a:latin typeface="Calibri" charset="0"/>
              </a:endParaRPr>
            </a:p>
          </p:txBody>
        </p:sp>
        <p:sp>
          <p:nvSpPr>
            <p:cNvPr id="24" name="Text Box 4">
              <a:extLst>
                <a:ext uri="{FF2B5EF4-FFF2-40B4-BE49-F238E27FC236}">
                  <a16:creationId xmlns:a16="http://schemas.microsoft.com/office/drawing/2014/main" id="{75318BDE-E25A-F773-3861-36D288F67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2804" y="6089005"/>
              <a:ext cx="2376264" cy="584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dirty="0">
                  <a:latin typeface="Calibri" charset="0"/>
                </a:rPr>
                <a:t> HORS ZONE PERMIS D’AMENAGER</a:t>
              </a:r>
            </a:p>
            <a:p>
              <a:r>
                <a:rPr lang="fr-FR" sz="1100" i="1" dirty="0" err="1">
                  <a:latin typeface="Calibri" charset="0"/>
                </a:rPr>
                <a:t>Covisibilité</a:t>
              </a:r>
              <a:endParaRPr lang="fr-FR" sz="1100" i="1" dirty="0">
                <a:latin typeface="Calibri" charset="0"/>
              </a:endParaRPr>
            </a:p>
            <a:p>
              <a:endParaRPr lang="fr-FR" sz="1100" dirty="0">
                <a:latin typeface="Calibri" charset="0"/>
              </a:endParaRPr>
            </a:p>
          </p:txBody>
        </p:sp>
        <p:pic>
          <p:nvPicPr>
            <p:cNvPr id="25" name="Picture 2" descr="Y:\BUFFA architecture\CLIENTS\LE CHOLET promotion-163\PROJET\DP\PHOTO\DSC_0342.JPG">
              <a:extLst>
                <a:ext uri="{FF2B5EF4-FFF2-40B4-BE49-F238E27FC236}">
                  <a16:creationId xmlns:a16="http://schemas.microsoft.com/office/drawing/2014/main" id="{B4600383-C25D-22D2-6F96-56B022AD0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224" y="6953392"/>
              <a:ext cx="2739852" cy="182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Y:\BUFFA architecture\CLIENTS\LE CHOLET promotion-163\PROJET\DP\PHOTO\DSC_0334.JPG">
              <a:extLst>
                <a:ext uri="{FF2B5EF4-FFF2-40B4-BE49-F238E27FC236}">
                  <a16:creationId xmlns:a16="http://schemas.microsoft.com/office/drawing/2014/main" id="{1FE5993E-3B7B-D60A-FD7E-0425ED126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060276" y="4890885"/>
              <a:ext cx="2268715" cy="150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4">
              <a:extLst>
                <a:ext uri="{FF2B5EF4-FFF2-40B4-BE49-F238E27FC236}">
                  <a16:creationId xmlns:a16="http://schemas.microsoft.com/office/drawing/2014/main" id="{4E9D9C7F-277B-0D5F-815F-C504DA196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5319" y="5353017"/>
              <a:ext cx="1468017" cy="584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712" tIns="37856" rIns="75712" bIns="37856">
              <a:spAutoFit/>
            </a:bodyPr>
            <a:lstStyle>
              <a:lvl1pPr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556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100" b="1" dirty="0">
                  <a:latin typeface="Calibri" charset="0"/>
                </a:rPr>
                <a:t>RIVE GAUCHE</a:t>
              </a:r>
            </a:p>
            <a:p>
              <a:r>
                <a:rPr lang="fr-FR" sz="1100" dirty="0">
                  <a:latin typeface="Calibri" charset="0"/>
                </a:rPr>
                <a:t>Filtre végétal conservé</a:t>
              </a:r>
              <a:endParaRPr lang="fr-FR" sz="1100" i="1" dirty="0">
                <a:latin typeface="Calibri" charset="0"/>
              </a:endParaRPr>
            </a:p>
            <a:p>
              <a:endParaRPr lang="fr-FR" sz="1100" dirty="0"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821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4FEDF96-E21A-4C2B-68A2-192DBFF62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" t="2234" r="2041" b="12200"/>
          <a:stretch/>
        </p:blipFill>
        <p:spPr>
          <a:xfrm>
            <a:off x="188685" y="1020843"/>
            <a:ext cx="12424230" cy="770708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EE47F3F-6C80-D12D-9535-40FA078E3B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8</a:t>
            </a:fld>
            <a:endParaRPr lang="fr-FR"/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A750F1D2-605C-3041-63FF-E0C253E1D5F4}"/>
              </a:ext>
            </a:extLst>
          </p:cNvPr>
          <p:cNvSpPr txBox="1"/>
          <p:nvPr/>
        </p:nvSpPr>
        <p:spPr>
          <a:xfrm>
            <a:off x="7766613" y="219589"/>
            <a:ext cx="4412687" cy="629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Etude de </a:t>
            </a:r>
            <a:r>
              <a:rPr lang="fr-FR" sz="1950" b="1" dirty="0">
                <a:latin typeface="Calibri"/>
                <a:cs typeface="Calibri"/>
              </a:rPr>
              <a:t>faisabilité </a:t>
            </a:r>
            <a:r>
              <a:rPr lang="fr-FR" sz="1950" b="1" dirty="0">
                <a:solidFill>
                  <a:schemeClr val="tx1"/>
                </a:solidFill>
                <a:latin typeface="Calibri"/>
                <a:cs typeface="Calibri"/>
              </a:rPr>
              <a:t>  	</a:t>
            </a:r>
            <a:r>
              <a:rPr lang="fr-FR" sz="1950" dirty="0">
                <a:latin typeface="Calibri"/>
                <a:cs typeface="Calibri"/>
              </a:rPr>
              <a:t> LOTISSEMENT</a:t>
            </a:r>
            <a:endParaRPr lang="fr-FR" sz="195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FR" sz="1950" dirty="0">
                <a:latin typeface="Calibri"/>
                <a:cs typeface="Calibri"/>
              </a:rPr>
              <a:t>			</a:t>
            </a:r>
            <a:endParaRPr sz="195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1F1C-7DF8-2617-0A91-9ED9F9CA8BE3}"/>
              </a:ext>
            </a:extLst>
          </p:cNvPr>
          <p:cNvCxnSpPr>
            <a:cxnSpLocks/>
          </p:cNvCxnSpPr>
          <p:nvPr/>
        </p:nvCxnSpPr>
        <p:spPr>
          <a:xfrm>
            <a:off x="10130960" y="219589"/>
            <a:ext cx="0" cy="6296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3112AB00-1A04-F6AC-D965-3AFF58628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70" t="12733" r="6832" b="14757"/>
          <a:stretch/>
        </p:blipFill>
        <p:spPr>
          <a:xfrm>
            <a:off x="7892784" y="1510747"/>
            <a:ext cx="4160344" cy="26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650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</TotalTime>
  <Words>321</Words>
  <Application>Microsoft Office PowerPoint</Application>
  <PresentationFormat>A3 (297 x 420 mm)</PresentationFormat>
  <Paragraphs>68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labone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BUFFA</dc:creator>
  <cp:lastModifiedBy>Benjamin BUFFA</cp:lastModifiedBy>
  <cp:revision>743</cp:revision>
  <cp:lastPrinted>2020-07-25T11:40:07Z</cp:lastPrinted>
  <dcterms:created xsi:type="dcterms:W3CDTF">2016-06-21T11:12:20Z</dcterms:created>
  <dcterms:modified xsi:type="dcterms:W3CDTF">2023-09-28T08:59:44Z</dcterms:modified>
</cp:coreProperties>
</file>